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A48863F-E5A3-45D0-A783-67607CC5B477}">
  <a:tblStyle styleId="{0A48863F-E5A3-45D0-A783-67607CC5B47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f039f85a8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f039f85a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pVzWR4aBtX8xZMlkjfOM9DeB95F3lTJqZ-Hks9gP2_c/view" TargetMode="External"/><Relationship Id="rId10" Type="http://schemas.openxmlformats.org/officeDocument/2006/relationships/hyperlink" Target="https://docs.google.com/presentation/d/1DqT1Ey-xyW-9DNGxfArhuXziDAhdwyT0893URh_GUek/view" TargetMode="External"/><Relationship Id="rId13" Type="http://schemas.openxmlformats.org/officeDocument/2006/relationships/hyperlink" Target="https://docs.google.com/presentation/d/1-vKdt1qyyoFR05-HdLzUdPUZgetVGRG7QjxSpT7FFE0/view" TargetMode="External"/><Relationship Id="rId12" Type="http://schemas.openxmlformats.org/officeDocument/2006/relationships/hyperlink" Target="https://docs.google.com/presentation/d/1N2Je68Vf_qMJy_g42giJldImDXqmIodxTD2EBdNDTgw/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hGYvgsqbXTpvNOkEbyhqfAS6gcTQQ65LyRkV2SQtJ_k/view" TargetMode="External"/><Relationship Id="rId9" Type="http://schemas.openxmlformats.org/officeDocument/2006/relationships/hyperlink" Target="https://docs.google.com/presentation/d/1csiSUgmMpp9kIbnnqKvH1kM1_CTLogTfo86kasRMAg8/view" TargetMode="External"/><Relationship Id="rId15" Type="http://schemas.openxmlformats.org/officeDocument/2006/relationships/hyperlink" Target="https://docs.google.com/presentation/d/1PbGnCMJWH1ecwUyB13W14q-QjutehOP158vo_EVbHbc/view" TargetMode="External"/><Relationship Id="rId14" Type="http://schemas.openxmlformats.org/officeDocument/2006/relationships/hyperlink" Target="https://docs.google.com/presentation/d/1HerHPaqYk4fI0qmhnpCi_ZIhSCsJv-Z0GpahelXbfOg/view" TargetMode="External"/><Relationship Id="rId17" Type="http://schemas.openxmlformats.org/officeDocument/2006/relationships/hyperlink" Target="https://docs.google.com/presentation/d/1hGYvgsqbXTpvNOkEbyhqfAS6gcTQQ65LyRkV2SQtJ_k/view" TargetMode="External"/><Relationship Id="rId16" Type="http://schemas.openxmlformats.org/officeDocument/2006/relationships/hyperlink" Target="https://docs.google.com/presentation/d/1RLjtw8C8-SvA30l6hPFqL-evl9Y-gCBUDNLi3N2zBeU/view" TargetMode="External"/><Relationship Id="rId5" Type="http://schemas.openxmlformats.org/officeDocument/2006/relationships/hyperlink" Target="https://docs.google.com/presentation/d/1SZ5HkZPBw4yDuBO0dKadsMtB6bPaJ8HMs54pUZvRcDM/view" TargetMode="External"/><Relationship Id="rId6" Type="http://schemas.openxmlformats.org/officeDocument/2006/relationships/hyperlink" Target="https://docs.google.com/presentation/d/1IY9n6UK18aA8ZmTbV-WhdlFR2JNnR_uIpWqJH3Kp-dY/view" TargetMode="External"/><Relationship Id="rId18" Type="http://schemas.openxmlformats.org/officeDocument/2006/relationships/image" Target="../media/image1.png"/><Relationship Id="rId7" Type="http://schemas.openxmlformats.org/officeDocument/2006/relationships/hyperlink" Target="https://docs.google.com/presentation/d/1Jx79vl1y4Ru3_BYHb8MSwC847R0h2zhktMOgcynOLu4/view" TargetMode="External"/><Relationship Id="rId8" Type="http://schemas.openxmlformats.org/officeDocument/2006/relationships/hyperlink" Target="https://docs.google.com/presentation/d/1IM9ung86Cuwr2dPBatVBEWfH5M-ZI-BAHYc8zqbC2zc/view" TargetMode="External"/></Relationships>
</file>

<file path=ppt/slides/_rels/slide2.xml.rels><?xml version="1.0" encoding="UTF-8" standalone="yes"?><Relationships xmlns="http://schemas.openxmlformats.org/package/2006/relationships"><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www.youtube.com/watch?v=vDV0Ldp31xA" TargetMode="External"/><Relationship Id="rId9" Type="http://schemas.openxmlformats.org/officeDocument/2006/relationships/hyperlink" Target="https://docs.google.com/presentation/d/1csiSUgmMpp9kIbnnqKvH1kM1_CTLogTfo86kasRMAg8/view" TargetMode="External"/><Relationship Id="rId5" Type="http://schemas.openxmlformats.org/officeDocument/2006/relationships/hyperlink" Target="https://docs.google.com/presentation/d/1SZ5HkZPBw4yDuBO0dKadsMtB6bPaJ8HMs54pUZvRcDM/view" TargetMode="External"/><Relationship Id="rId6" Type="http://schemas.openxmlformats.org/officeDocument/2006/relationships/hyperlink" Target="https://docs.google.com/presentation/d/1IY9n6UK18aA8ZmTbV-WhdlFR2JNnR_uIpWqJH3Kp-dY/view" TargetMode="External"/><Relationship Id="rId7" Type="http://schemas.openxmlformats.org/officeDocument/2006/relationships/hyperlink" Target="https://docs.google.com/presentation/d/1Jx79vl1y4Ru3_BYHb8MSwC847R0h2zhktMOgcynOLu4/view" TargetMode="External"/><Relationship Id="rId8" Type="http://schemas.openxmlformats.org/officeDocument/2006/relationships/hyperlink" Target="https://docs.google.com/presentation/d/1IM9ung86Cuwr2dPBatVBEWfH5M-ZI-BAHYc8zqbC2zc/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DqT1Ey-xyW-9DNGxfArhuXziDAhdwyT0893URh_GUek/view" TargetMode="External"/><Relationship Id="rId5"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{0A48863F-E5A3-45D0-A783-67607CC5B477}</a:tableStyleId>
              </a:tblPr>
              <a:tblGrid>
                <a:gridCol w="1458775"/>
                <a:gridCol w="3684800"/>
                <a:gridCol w="3910450"/>
              </a:tblGrid>
              <a:tr h="24522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3: Women on the Trail</a:t>
                      </a:r>
                      <a:endParaRPr b="1" sz="13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What types of challenges did women face in the West as American migration increased?</a:t>
                      </a:r>
                      <a:endParaRPr sz="1200">
                        <a:latin typeface="Inter"/>
                        <a:ea typeface="Inter"/>
                        <a:cs typeface="Inter"/>
                        <a:sym typeface="Inter"/>
                      </a:endParaRPr>
                    </a:p>
                  </a:txBody>
                  <a:tcPr marT="91425" marB="91425" marR="91425" marL="91425"/>
                </a:tc>
                <a:tc hMerge="1"/>
              </a:tr>
              <a:tr h="358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923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Five Versions of Women on the Trail Student Worksheet + Exemplars</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5"/>
                        </a:rPr>
                        <a:t>Elizabeth Flake</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6"/>
                        </a:rPr>
                        <a:t>Catherine Huan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7"/>
                        </a:rPr>
                        <a:t>Harriet Scott Palmer</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8"/>
                        </a:rPr>
                        <a:t>Luzena Stanley Wilson</a:t>
                      </a:r>
                      <a:endParaRPr sz="1200">
                        <a:latin typeface="Inter"/>
                        <a:ea typeface="Inter"/>
                        <a:cs typeface="Inter"/>
                        <a:sym typeface="Inter"/>
                      </a:endParaRPr>
                    </a:p>
                    <a:p>
                      <a:pPr indent="-304800" lvl="0" marL="457200" rtl="0" algn="l">
                        <a:spcBef>
                          <a:spcPts val="0"/>
                        </a:spcBef>
                        <a:spcAft>
                          <a:spcPts val="0"/>
                        </a:spcAft>
                        <a:buSzPts val="1200"/>
                        <a:buFont typeface="Inter"/>
                        <a:buChar char="●"/>
                      </a:pPr>
                      <a:r>
                        <a:rPr lang="en" sz="1200" u="sng">
                          <a:solidFill>
                            <a:schemeClr val="hlink"/>
                          </a:solidFill>
                          <a:latin typeface="Inter"/>
                          <a:ea typeface="Inter"/>
                          <a:cs typeface="Inter"/>
                          <a:sym typeface="Inter"/>
                          <a:hlinkClick r:id="rId9"/>
                        </a:rPr>
                        <a:t>Sarah Winnemucca Hopkins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0"/>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11"/>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2"/>
                        </a:rPr>
                        <a:t>Elizabeth Flake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3"/>
                        </a:rPr>
                        <a:t>Catherine Huan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4"/>
                        </a:rPr>
                        <a:t>Harriet Scott Palmer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5"/>
                        </a:rPr>
                        <a:t>Luzena Stanley Wilson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6"/>
                        </a:rPr>
                        <a:t>Sarah Winnemucca Hopkins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395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Oregon Trail</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91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17"/>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(90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8">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{0A48863F-E5A3-45D0-A783-67607CC5B477}</a:tableStyleId>
              </a:tblPr>
              <a:tblGrid>
                <a:gridCol w="1458775"/>
                <a:gridCol w="3684800"/>
                <a:gridCol w="3910450"/>
              </a:tblGrid>
              <a:tr h="2225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Women on the Trail - Continued</a:t>
                      </a:r>
                      <a:endParaRPr b="1" sz="1300">
                        <a:solidFill>
                          <a:schemeClr val="dk1"/>
                        </a:solidFill>
                        <a:latin typeface="Inter"/>
                        <a:ea typeface="Inter"/>
                        <a:cs typeface="Inter"/>
                        <a:sym typeface="Inter"/>
                      </a:endParaRPr>
                    </a:p>
                  </a:txBody>
                  <a:tcPr marT="91425" marB="91425" marR="91425" marL="91425"/>
                </a:tc>
                <a:tc hMerge="1"/>
              </a:tr>
              <a:tr h="5134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Spark student curiosity and introduce basic background of the experience of women on trails west with a video. Students will follow the transcript on page 1 of all versions of the Women on the Trail Student Worksheet and answer the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494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 equal amount of each version of the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4"/>
                        </a:rPr>
                        <a:t>Play video </a:t>
                      </a:r>
                      <a:r>
                        <a:rPr lang="en" sz="1200">
                          <a:solidFill>
                            <a:srgbClr val="000000"/>
                          </a:solidFill>
                          <a:latin typeface="Inter"/>
                          <a:ea typeface="Inter"/>
                          <a:cs typeface="Inter"/>
                          <a:sym typeface="Inter"/>
                        </a:rPr>
                        <a:t>for students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Watch video</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05875">
                <a:tc rowSpan="2">
                  <a:txBody>
                    <a:bodyPr/>
                    <a:lstStyle/>
                    <a:p>
                      <a:pPr indent="0" lvl="0" marL="0" rtl="0" algn="l">
                        <a:lnSpc>
                          <a:spcPct val="100000"/>
                        </a:lnSpc>
                        <a:spcBef>
                          <a:spcPts val="0"/>
                        </a:spcBef>
                        <a:spcAft>
                          <a:spcPts val="0"/>
                        </a:spcAft>
                        <a:buNone/>
                      </a:pPr>
                      <a:r>
                        <a:rPr b="1" lang="en" sz="1300">
                          <a:solidFill>
                            <a:srgbClr val="000000"/>
                          </a:solidFill>
                          <a:latin typeface="Inter"/>
                          <a:ea typeface="Inter"/>
                          <a:cs typeface="Inter"/>
                          <a:sym typeface="Inter"/>
                        </a:rPr>
                        <a:t>ACTIVITY </a:t>
                      </a:r>
                      <a:r>
                        <a:rPr b="1" lang="en" sz="1300">
                          <a:latin typeface="Inter"/>
                          <a:ea typeface="Inter"/>
                          <a:cs typeface="Inter"/>
                          <a:sym typeface="Inter"/>
                        </a:rPr>
                        <a:t>2</a:t>
                      </a:r>
                      <a:r>
                        <a:rPr b="1" lang="en" sz="1300">
                          <a:solidFill>
                            <a:srgbClr val="000000"/>
                          </a:solidFill>
                          <a:latin typeface="Inter"/>
                          <a:ea typeface="Inter"/>
                          <a:cs typeface="Inter"/>
                          <a:sym typeface="Inter"/>
                        </a:rPr>
                        <a:t> - </a:t>
                      </a:r>
                      <a:r>
                        <a:rPr b="1" lang="en" sz="1300">
                          <a:latin typeface="Inter"/>
                          <a:ea typeface="Inter"/>
                          <a:cs typeface="Inter"/>
                          <a:sym typeface="Inter"/>
                        </a:rPr>
                        <a:t>PRACTICE</a:t>
                      </a:r>
                      <a:endParaRPr b="1" sz="13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investigate five perspectives during this time period through a document jigsaw. Within the Student Worksheet (5 versions linked below), students will complete the reading on page 2 and answer the questions on page 3 to analyze a source. Ideally, an equal number of students will be assigned to each source.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49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Divide the class into </a:t>
                      </a:r>
                      <a:r>
                        <a:rPr lang="en" sz="1200">
                          <a:latin typeface="Inter"/>
                          <a:ea typeface="Inter"/>
                          <a:cs typeface="Inter"/>
                          <a:sym typeface="Inter"/>
                        </a:rPr>
                        <a:t>5</a:t>
                      </a:r>
                      <a:r>
                        <a:rPr lang="en" sz="1200">
                          <a:solidFill>
                            <a:srgbClr val="000000"/>
                          </a:solidFill>
                          <a:latin typeface="Inter"/>
                          <a:ea typeface="Inter"/>
                          <a:cs typeface="Inter"/>
                          <a:sym typeface="Inter"/>
                        </a:rPr>
                        <a:t> sections and instruct students to pair up with one peer within their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 separate worksheet version to each of the three groups:</a:t>
                      </a:r>
                      <a:endParaRPr sz="1200">
                        <a:solidFill>
                          <a:srgbClr val="000000"/>
                        </a:solidFill>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5"/>
                        </a:rPr>
                        <a:t>Elizabeth Flake</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6"/>
                        </a:rPr>
                        <a:t>Catherine Huan</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7"/>
                        </a:rPr>
                        <a:t>Harriet Scott Palmer</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8"/>
                        </a:rPr>
                        <a:t>Luzena Stanley Wilson</a:t>
                      </a:r>
                      <a:endParaRPr sz="1200">
                        <a:latin typeface="Inter"/>
                        <a:ea typeface="Inter"/>
                        <a:cs typeface="Inter"/>
                        <a:sym typeface="Inter"/>
                      </a:endParaRPr>
                    </a:p>
                    <a:p>
                      <a:pPr indent="-304800" lvl="0" marL="800100" rtl="0" algn="l">
                        <a:spcBef>
                          <a:spcPts val="0"/>
                        </a:spcBef>
                        <a:spcAft>
                          <a:spcPts val="0"/>
                        </a:spcAft>
                        <a:buClr>
                          <a:srgbClr val="000000"/>
                        </a:buClr>
                        <a:buSzPts val="1200"/>
                        <a:buFont typeface="Inter"/>
                        <a:buAutoNum type="alphaLcPeriod"/>
                      </a:pPr>
                      <a:r>
                        <a:rPr lang="en" sz="1200" u="sng">
                          <a:solidFill>
                            <a:schemeClr val="hlink"/>
                          </a:solidFill>
                          <a:latin typeface="Inter"/>
                          <a:ea typeface="Inter"/>
                          <a:cs typeface="Inter"/>
                          <a:sym typeface="Inter"/>
                          <a:hlinkClick r:id="rId9"/>
                        </a:rPr>
                        <a:t>Sarah Winnemucca Hopkins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academic and behavior expectations</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progress and provide support as needed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Move to assigned section</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source and complete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10">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{0A48863F-E5A3-45D0-A783-67607CC5B477}</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Women on the Trail - Continued</a:t>
                      </a:r>
                      <a:endParaRPr b="1" sz="1300">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 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information learned about their assigned source. Have students get into groups of 5 with one person representing each reading. Then have one group of 5 surround another group. They should be standing across from a person who looked at the same source and should compare their understanding. Together, they will take notes in the table on page 4. Then the students in the inside circle will rotate to the right continuing to complete the worksheet.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Determine groups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directions for students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timing and alert student for movement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Meet with partner</a:t>
                      </a:r>
                      <a:r>
                        <a:rPr lang="en" sz="1200">
                          <a:latin typeface="Inter"/>
                          <a:ea typeface="Inter"/>
                          <a:cs typeface="Inter"/>
                          <a:sym typeface="Inter"/>
                        </a:rPr>
                        <a:t> and</a:t>
                      </a:r>
                      <a:r>
                        <a:rPr lang="en" sz="1200">
                          <a:solidFill>
                            <a:srgbClr val="000000"/>
                          </a:solidFill>
                          <a:latin typeface="Inter"/>
                          <a:ea typeface="Inter"/>
                          <a:cs typeface="Inter"/>
                          <a:sym typeface="Inter"/>
                        </a:rPr>
                        <a:t> </a:t>
                      </a:r>
                      <a:r>
                        <a:rPr lang="en" sz="1200">
                          <a:latin typeface="Inter"/>
                          <a:ea typeface="Inter"/>
                          <a:cs typeface="Inter"/>
                          <a:sym typeface="Inter"/>
                        </a:rPr>
                        <a:t>answer group section on worksheet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Move and complete group worksheet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demonstrate their comprehension of life in the West by writing a letter through an </a:t>
                      </a:r>
                      <a:r>
                        <a:rPr lang="en" sz="1200" u="sng">
                          <a:solidFill>
                            <a:schemeClr val="hlink"/>
                          </a:solidFill>
                          <a:latin typeface="Inter"/>
                          <a:ea typeface="Inter"/>
                          <a:cs typeface="Inter"/>
                          <a:sym typeface="Inter"/>
                          <a:hlinkClick r:id="rId4"/>
                        </a:rPr>
                        <a:t>“Exit Ticket”</a:t>
                      </a:r>
                      <a:r>
                        <a:rPr lang="en" sz="1200">
                          <a:solidFill>
                            <a:schemeClr val="dk1"/>
                          </a:solidFill>
                          <a:latin typeface="Inter"/>
                          <a:ea typeface="Inter"/>
                          <a:cs typeface="Inter"/>
                          <a:sym typeface="Inter"/>
                        </a:rPr>
                        <a:t> from the perspective of someone who has traveled or lived in the region. Encourage students to use the knowledge they gained from the primary and secondary 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Introduce the letter-writing assignment, directions,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Monitor students as they create their letters and answer questions they have along the way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Follow along with teacher and read the directions and expectations of the letter-writing activity</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Write a letter from the perspective of someone in the West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85" name="Google Shape;85;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488388" y="620838"/>
          <a:ext cx="3000000" cy="3000000"/>
        </p:xfrm>
        <a:graphic>
          <a:graphicData uri="http://schemas.openxmlformats.org/drawingml/2006/table">
            <a:tbl>
              <a:tblPr>
                <a:noFill/>
                <a:tableStyleId>{0A48863F-E5A3-45D0-A783-67607CC5B477}</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Women on the Trail - Continued</a:t>
                      </a:r>
                      <a:endParaRPr b="1" sz="1300">
                        <a:solidFill>
                          <a:schemeClr val="dk1"/>
                        </a:solidFill>
                        <a:latin typeface="Inter"/>
                        <a:ea typeface="Inter"/>
                        <a:cs typeface="Inter"/>
                        <a:sym typeface="Inter"/>
                      </a:endParaRPr>
                    </a:p>
                  </a:txBody>
                  <a:tcPr marT="91425" marB="91425" marR="91425" marL="91425"/>
                </a:tc>
                <a:tc hMerge="1"/>
              </a:tr>
              <a:tr h="6787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7.48 Assess the extent to which perspectives toward American territorial expansion, including Manifest Destiny and Indigenous resistance, changed over time, including an understanding that the removal of Indigenous Nations was not inevitable.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7.51 Analyze the experiences of free Black communities in the American Northwest.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7.53 Analyze the perspectives and actions (both adaptation and resistance) of Indigenous Nations in response to territorial invasion between 1800 and 1860 using primary and secondary sources.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7.57 Analyze the complex and varied lives and experiences of enslaved people and free Black Americans between 1800-1877.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7.61 Compare gender rights and roles in different geographic regions and communities within the United States, and evaluate the goals and tactics of the women’s suffrage movement.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bl>
          </a:graphicData>
        </a:graphic>
      </p:graphicFrame>
      <p:sp>
        <p:nvSpPr>
          <p:cNvPr id="88" name="Google Shape;88;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(90 Minutes)</a:t>
            </a:r>
            <a:endParaRPr sz="1800">
              <a:latin typeface="Plus Jakarta Sans Medium"/>
              <a:ea typeface="Plus Jakarta Sans Medium"/>
              <a:cs typeface="Plus Jakarta Sans Medium"/>
              <a:sym typeface="Plus Jakarta Sans Medium"/>
            </a:endParaRPr>
          </a:p>
        </p:txBody>
      </p:sp>
      <p:pic>
        <p:nvPicPr>
          <p:cNvPr id="89" name="Google Shape;89;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